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256" r:id="rId2"/>
    <p:sldId id="257" r:id="rId3"/>
    <p:sldId id="258" r:id="rId4"/>
    <p:sldId id="259" r:id="rId5"/>
    <p:sldId id="260" r:id="rId6"/>
    <p:sldId id="261" r:id="rId7"/>
    <p:sldId id="262" r:id="rId8"/>
    <p:sldId id="263" r:id="rId9"/>
    <p:sldId id="265" r:id="rId10"/>
    <p:sldId id="264"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93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F4DA884-1DDC-42F1-9993-0252DD73DB82}" type="datetimeFigureOut">
              <a:rPr lang="en-US" smtClean="0"/>
              <a:t>9/16/2011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68E7DF-87AA-4876-B63A-7E01848F25AD}"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4DA884-1DDC-42F1-9993-0252DD73DB82}" type="datetimeFigureOut">
              <a:rPr lang="en-US" smtClean="0"/>
              <a:t>9/16/2011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68E7DF-87AA-4876-B63A-7E01848F25AD}"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4DA884-1DDC-42F1-9993-0252DD73DB82}" type="datetimeFigureOut">
              <a:rPr lang="en-US" smtClean="0"/>
              <a:t>9/16/2011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68E7DF-87AA-4876-B63A-7E01848F25A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F4DA884-1DDC-42F1-9993-0252DD73DB82}" type="datetimeFigureOut">
              <a:rPr lang="en-US" smtClean="0"/>
              <a:t>9/16/2011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68E7DF-87AA-4876-B63A-7E01848F25A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F4DA884-1DDC-42F1-9993-0252DD73DB82}" type="datetimeFigureOut">
              <a:rPr lang="en-US" smtClean="0"/>
              <a:t>9/16/2011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868E7DF-87AA-4876-B63A-7E01848F25AD}"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F4DA884-1DDC-42F1-9993-0252DD73DB82}" type="datetimeFigureOut">
              <a:rPr lang="en-US" smtClean="0"/>
              <a:t>9/16/2011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68E7DF-87AA-4876-B63A-7E01848F25AD}"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F4DA884-1DDC-42F1-9993-0252DD73DB82}" type="datetimeFigureOut">
              <a:rPr lang="en-US" smtClean="0"/>
              <a:t>9/16/2011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868E7DF-87AA-4876-B63A-7E01848F25A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F4DA884-1DDC-42F1-9993-0252DD73DB82}" type="datetimeFigureOut">
              <a:rPr lang="en-US" smtClean="0"/>
              <a:t>9/16/2011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868E7DF-87AA-4876-B63A-7E01848F25A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4DA884-1DDC-42F1-9993-0252DD73DB82}" type="datetimeFigureOut">
              <a:rPr lang="en-US" smtClean="0"/>
              <a:t>9/16/2011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868E7DF-87AA-4876-B63A-7E01848F25A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4DA884-1DDC-42F1-9993-0252DD73DB82}" type="datetimeFigureOut">
              <a:rPr lang="en-US" smtClean="0"/>
              <a:t>9/16/2011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68E7DF-87AA-4876-B63A-7E01848F25A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4DA884-1DDC-42F1-9993-0252DD73DB82}" type="datetimeFigureOut">
              <a:rPr lang="en-US" smtClean="0"/>
              <a:t>9/16/2011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868E7DF-87AA-4876-B63A-7E01848F25A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4DA884-1DDC-42F1-9993-0252DD73DB82}" type="datetimeFigureOut">
              <a:rPr lang="en-US" smtClean="0"/>
              <a:t>9/16/2011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68E7DF-87AA-4876-B63A-7E01848F25A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click4biology.info/c4b/H/H2.htm#glucatp" TargetMode="External"/><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H3 Absorption of digested foods</a:t>
            </a:r>
            <a:endParaRPr lang="en-US" dirty="0"/>
          </a:p>
        </p:txBody>
      </p:sp>
      <p:sp>
        <p:nvSpPr>
          <p:cNvPr id="3" name="Subtitle 2"/>
          <p:cNvSpPr>
            <a:spLocks noGrp="1"/>
          </p:cNvSpPr>
          <p:nvPr>
            <p:ph type="subTitle" idx="1"/>
          </p:nvPr>
        </p:nvSpPr>
        <p:spPr/>
        <p:txBody>
          <a:bodyPr/>
          <a:lstStyle/>
          <a:p>
            <a:r>
              <a:rPr lang="en-US" dirty="0" smtClean="0"/>
              <a:t>Ms.TRS</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H3.4 </a:t>
            </a:r>
            <a:r>
              <a:rPr lang="en-US" b="1" dirty="0" err="1" smtClean="0"/>
              <a:t>Egestion</a:t>
            </a:r>
            <a:r>
              <a:rPr lang="en-US" b="1" dirty="0" smtClean="0"/>
              <a:t> </a:t>
            </a:r>
            <a:endParaRPr lang="en-US" dirty="0"/>
          </a:p>
        </p:txBody>
      </p:sp>
      <p:sp>
        <p:nvSpPr>
          <p:cNvPr id="4" name="Rectangle 3"/>
          <p:cNvSpPr/>
          <p:nvPr/>
        </p:nvSpPr>
        <p:spPr>
          <a:xfrm>
            <a:off x="0" y="1295400"/>
            <a:ext cx="9144000" cy="4524315"/>
          </a:xfrm>
          <a:prstGeom prst="rect">
            <a:avLst/>
          </a:prstGeom>
        </p:spPr>
        <p:txBody>
          <a:bodyPr wrap="square">
            <a:spAutoFit/>
          </a:bodyPr>
          <a:lstStyle/>
          <a:p>
            <a:r>
              <a:rPr lang="en-US" sz="2400" b="1" dirty="0" smtClean="0"/>
              <a:t>Cellulose </a:t>
            </a:r>
            <a:r>
              <a:rPr lang="en-US" sz="2400" dirty="0" smtClean="0"/>
              <a:t>is an undigested insoluble polysaccharide which forms the fibre in the diet.</a:t>
            </a:r>
          </a:p>
          <a:p>
            <a:r>
              <a:rPr lang="en-US" sz="2400" b="1" dirty="0" smtClean="0"/>
              <a:t>Bile Pigments </a:t>
            </a:r>
            <a:r>
              <a:rPr lang="en-US" sz="2400" dirty="0" err="1" smtClean="0"/>
              <a:t>colour</a:t>
            </a:r>
            <a:r>
              <a:rPr lang="en-US" sz="2400" dirty="0" smtClean="0"/>
              <a:t> the egested </a:t>
            </a:r>
            <a:r>
              <a:rPr lang="en-US" sz="2400" dirty="0" err="1" smtClean="0"/>
              <a:t>faeces</a:t>
            </a:r>
            <a:r>
              <a:rPr lang="en-US" sz="2400" dirty="0" smtClean="0"/>
              <a:t> and are eliminated. The composition of these pigments often reflect liver function and are sometimes used as a diagnostic for that organs function.</a:t>
            </a:r>
          </a:p>
          <a:p>
            <a:r>
              <a:rPr lang="en-US" sz="2400" dirty="0" smtClean="0"/>
              <a:t>The gut retains its own </a:t>
            </a:r>
            <a:r>
              <a:rPr lang="en-US" sz="2400" b="1" dirty="0" smtClean="0"/>
              <a:t>bacteria</a:t>
            </a:r>
            <a:r>
              <a:rPr lang="en-US" sz="2400" dirty="0" smtClean="0"/>
              <a:t>l populations with their own ecology. There is evidence to believe that normal digestion requires the presence of these populations and that factors that affect these populations (antibiotics) can lead to digestive disorders. </a:t>
            </a:r>
          </a:p>
          <a:p>
            <a:r>
              <a:rPr lang="en-US" sz="2400" b="1" dirty="0" smtClean="0"/>
              <a:t>Intestinal cells </a:t>
            </a:r>
            <a:r>
              <a:rPr lang="en-US" sz="2400" dirty="0" smtClean="0"/>
              <a:t>are constantly removed from the lining of the gut. Gut epithelium has a structure similar to that of skin, with which it shares a common embryological origin. Such cells are egested. </a:t>
            </a:r>
            <a:endParaRPr 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smtClean="0"/>
              <a:t>H3.1 Structure of the ileum</a:t>
            </a:r>
            <a:endParaRPr lang="en-US" dirty="0"/>
          </a:p>
        </p:txBody>
      </p:sp>
      <p:sp>
        <p:nvSpPr>
          <p:cNvPr id="1025" name="Rectangle 1"/>
          <p:cNvSpPr>
            <a:spLocks noChangeArrowheads="1"/>
          </p:cNvSpPr>
          <p:nvPr/>
        </p:nvSpPr>
        <p:spPr bwMode="auto">
          <a:xfrm>
            <a:off x="0" y="-1086496"/>
            <a:ext cx="3611555" cy="2630193"/>
          </a:xfrm>
          <a:prstGeom prst="rect">
            <a:avLst/>
          </a:prstGeom>
          <a:noFill/>
          <a:ln w="9525">
            <a:noFill/>
            <a:miter lim="800000"/>
            <a:headEnd/>
            <a:tailEnd/>
          </a:ln>
          <a:effectLst/>
        </p:spPr>
        <p:txBody>
          <a:bodyPr vert="horz" wrap="none" lIns="0" tIns="0" rIns="33327" bIns="44436"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900" b="1" i="0" u="none" strike="noStrike" cap="none" normalizeH="0" baseline="0" dirty="0" smtClean="0">
              <a:ln>
                <a:noFill/>
              </a:ln>
              <a:solidFill>
                <a:srgbClr val="334D55"/>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600" b="0" i="0" u="none" strike="noStrike" cap="none" normalizeH="0" baseline="0" dirty="0" smtClean="0">
                <a:ln>
                  <a:noFill/>
                </a:ln>
                <a:solidFill>
                  <a:srgbClr val="000000"/>
                </a:solidFill>
                <a:effectLst/>
                <a:latin typeface="Verdana" pitchFamily="34" charset="0"/>
                <a:cs typeface="Arial" pitchFamily="34" charset="0"/>
              </a:rPr>
              <a:t>  </a:t>
            </a:r>
            <a:r>
              <a:rPr kumimoji="0" lang="en-US" sz="15900" b="0" i="0" u="none" strike="noStrike" cap="none" normalizeH="0" baseline="0" dirty="0" smtClean="0">
                <a:ln>
                  <a:noFill/>
                </a:ln>
                <a:solidFill>
                  <a:srgbClr val="000000"/>
                </a:solidFill>
                <a:effectLst/>
                <a:latin typeface="Verdana" pitchFamily="34" charset="0"/>
                <a:cs typeface="Arial" pitchFamily="34" charset="0"/>
              </a:rPr>
              <a:t> </a:t>
            </a:r>
            <a:r>
              <a:rPr kumimoji="0" lang="en-US" sz="600" b="0" i="0" u="none" strike="noStrike" cap="none" normalizeH="0" baseline="0" dirty="0" smtClean="0">
                <a:ln>
                  <a:noFill/>
                </a:ln>
                <a:solidFill>
                  <a:srgbClr val="000000"/>
                </a:solidFill>
                <a:effectLst/>
                <a:latin typeface="Verdana" pitchFamily="34" charset="0"/>
                <a:cs typeface="Arial" pitchFamily="34" charset="0"/>
              </a:rPr>
              <a:t>                                                                                                       </a:t>
            </a:r>
          </a:p>
        </p:txBody>
      </p:sp>
      <p:pic>
        <p:nvPicPr>
          <p:cNvPr id="1026" name="Picture 2" descr="ileum structure"/>
          <p:cNvPicPr>
            <a:picLocks noChangeAspect="1" noChangeArrowheads="1"/>
          </p:cNvPicPr>
          <p:nvPr/>
        </p:nvPicPr>
        <p:blipFill>
          <a:blip r:embed="rId2" cstate="print"/>
          <a:srcRect/>
          <a:stretch>
            <a:fillRect/>
          </a:stretch>
        </p:blipFill>
        <p:spPr bwMode="auto">
          <a:xfrm>
            <a:off x="0" y="1371600"/>
            <a:ext cx="4038600" cy="5181600"/>
          </a:xfrm>
          <a:prstGeom prst="rect">
            <a:avLst/>
          </a:prstGeom>
          <a:noFill/>
        </p:spPr>
      </p:pic>
      <p:sp>
        <p:nvSpPr>
          <p:cNvPr id="6" name="Rectangle 5"/>
          <p:cNvSpPr/>
          <p:nvPr/>
        </p:nvSpPr>
        <p:spPr>
          <a:xfrm>
            <a:off x="3962400" y="856357"/>
            <a:ext cx="5181600" cy="6001643"/>
          </a:xfrm>
          <a:prstGeom prst="rect">
            <a:avLst/>
          </a:prstGeom>
        </p:spPr>
        <p:txBody>
          <a:bodyPr wrap="square">
            <a:spAutoFit/>
          </a:bodyPr>
          <a:lstStyle/>
          <a:p>
            <a:pPr lvl="0" eaLnBrk="0" fontAlgn="base" hangingPunct="0">
              <a:spcBef>
                <a:spcPct val="0"/>
              </a:spcBef>
              <a:spcAft>
                <a:spcPct val="0"/>
              </a:spcAft>
            </a:pPr>
            <a:r>
              <a:rPr kumimoji="0" lang="en-US" sz="2400" b="0" i="0" u="none" strike="noStrike" cap="none" normalizeH="0" baseline="0" dirty="0" smtClean="0">
                <a:ln>
                  <a:noFill/>
                </a:ln>
                <a:solidFill>
                  <a:srgbClr val="000000"/>
                </a:solidFill>
                <a:effectLst/>
                <a:latin typeface="Verdana" pitchFamily="34" charset="0"/>
                <a:cs typeface="Arial" pitchFamily="34" charset="0"/>
              </a:rPr>
              <a:t>The </a:t>
            </a:r>
            <a:r>
              <a:rPr kumimoji="0" lang="en-US" sz="2400" b="0" i="0" u="none" strike="noStrike" cap="none" normalizeH="0" baseline="0" dirty="0" err="1" smtClean="0">
                <a:ln>
                  <a:noFill/>
                </a:ln>
                <a:solidFill>
                  <a:srgbClr val="000000"/>
                </a:solidFill>
                <a:effectLst/>
                <a:latin typeface="Verdana" pitchFamily="34" charset="0"/>
                <a:cs typeface="Arial" pitchFamily="34" charset="0"/>
              </a:rPr>
              <a:t>villi</a:t>
            </a:r>
            <a:r>
              <a:rPr kumimoji="0" lang="en-US" sz="2400" b="0" i="0" u="none" strike="noStrike" cap="none" normalizeH="0" baseline="0" dirty="0" smtClean="0">
                <a:ln>
                  <a:noFill/>
                </a:ln>
                <a:solidFill>
                  <a:srgbClr val="000000"/>
                </a:solidFill>
                <a:effectLst/>
                <a:latin typeface="Verdana" pitchFamily="34" charset="0"/>
                <a:cs typeface="Arial" pitchFamily="34" charset="0"/>
              </a:rPr>
              <a:t> increase the surface area of the ileum for the absorption by</a:t>
            </a:r>
            <a:r>
              <a:rPr kumimoji="0" lang="en-US" sz="2400" b="0" i="0" u="none" strike="noStrike" cap="none" normalizeH="0" dirty="0" smtClean="0">
                <a:ln>
                  <a:noFill/>
                </a:ln>
                <a:solidFill>
                  <a:srgbClr val="000000"/>
                </a:solidFill>
                <a:effectLst/>
                <a:latin typeface="Verdana" pitchFamily="34" charset="0"/>
                <a:cs typeface="Arial" pitchFamily="34" charset="0"/>
              </a:rPr>
              <a:t> ten times</a:t>
            </a:r>
            <a:r>
              <a:rPr kumimoji="0" lang="en-US" sz="2400" b="0" i="0" u="none" strike="noStrike" cap="none" normalizeH="0" baseline="0" dirty="0" smtClean="0">
                <a:ln>
                  <a:noFill/>
                </a:ln>
                <a:solidFill>
                  <a:srgbClr val="000000"/>
                </a:solidFill>
                <a:effectLst/>
                <a:latin typeface="Verdana" pitchFamily="34" charset="0"/>
                <a:cs typeface="Arial" pitchFamily="34" charset="0"/>
              </a:rPr>
              <a:t>. </a:t>
            </a:r>
          </a:p>
          <a:p>
            <a:pPr lvl="0" eaLnBrk="0" fontAlgn="base" hangingPunct="0">
              <a:spcBef>
                <a:spcPct val="0"/>
              </a:spcBef>
              <a:spcAft>
                <a:spcPct val="0"/>
              </a:spcAft>
            </a:pPr>
            <a:r>
              <a:rPr kumimoji="0" lang="en-US" sz="2400" b="0" i="0" u="none" strike="noStrike" cap="none" normalizeH="0" baseline="0" dirty="0" smtClean="0">
                <a:ln>
                  <a:noFill/>
                </a:ln>
                <a:solidFill>
                  <a:srgbClr val="000000"/>
                </a:solidFill>
                <a:effectLst/>
                <a:latin typeface="Verdana" pitchFamily="34" charset="0"/>
                <a:cs typeface="Arial" pitchFamily="34" charset="0"/>
              </a:rPr>
              <a:t>The crypts contain the secretory cells of intestinal secretion.</a:t>
            </a:r>
          </a:p>
          <a:p>
            <a:pPr lvl="0" eaLnBrk="0" fontAlgn="base" hangingPunct="0">
              <a:spcBef>
                <a:spcPct val="0"/>
              </a:spcBef>
              <a:spcAft>
                <a:spcPct val="0"/>
              </a:spcAft>
            </a:pPr>
            <a:r>
              <a:rPr kumimoji="0" lang="en-US" sz="2400" b="0" i="0" u="none" strike="noStrike" cap="none" normalizeH="0" baseline="0" dirty="0" smtClean="0">
                <a:ln>
                  <a:noFill/>
                </a:ln>
                <a:solidFill>
                  <a:srgbClr val="000000"/>
                </a:solidFill>
                <a:effectLst/>
                <a:latin typeface="Verdana" pitchFamily="34" charset="0"/>
                <a:cs typeface="Arial" pitchFamily="34" charset="0"/>
              </a:rPr>
              <a:t>Mucosa is a mucus secreting membrane. </a:t>
            </a:r>
          </a:p>
          <a:p>
            <a:pPr lvl="0" eaLnBrk="0" fontAlgn="base" hangingPunct="0">
              <a:spcBef>
                <a:spcPct val="0"/>
              </a:spcBef>
              <a:spcAft>
                <a:spcPct val="0"/>
              </a:spcAft>
            </a:pPr>
            <a:r>
              <a:rPr kumimoji="0" lang="en-US" sz="2400" b="0" i="0" u="none" strike="noStrike" cap="none" normalizeH="0" baseline="0" dirty="0" smtClean="0">
                <a:ln>
                  <a:noFill/>
                </a:ln>
                <a:solidFill>
                  <a:srgbClr val="000000"/>
                </a:solidFill>
                <a:effectLst/>
                <a:latin typeface="Verdana" pitchFamily="34" charset="0"/>
                <a:cs typeface="Arial" pitchFamily="34" charset="0"/>
              </a:rPr>
              <a:t>The circular and longitudinal muscles combine to create the contractions known as peristalsis that maintains the movement of </a:t>
            </a:r>
            <a:r>
              <a:rPr kumimoji="0" lang="en-US" sz="2400" b="0" i="0" u="none" strike="noStrike" cap="none" normalizeH="0" baseline="0" dirty="0" err="1" smtClean="0">
                <a:ln>
                  <a:noFill/>
                </a:ln>
                <a:solidFill>
                  <a:srgbClr val="000000"/>
                </a:solidFill>
                <a:effectLst/>
                <a:latin typeface="Verdana" pitchFamily="34" charset="0"/>
                <a:cs typeface="Arial" pitchFamily="34" charset="0"/>
              </a:rPr>
              <a:t>chyme</a:t>
            </a:r>
            <a:r>
              <a:rPr kumimoji="0" lang="en-US" sz="2400" b="0" i="0" u="none" strike="noStrike" cap="none" normalizeH="0" baseline="0" dirty="0" smtClean="0">
                <a:ln>
                  <a:noFill/>
                </a:ln>
                <a:solidFill>
                  <a:srgbClr val="000000"/>
                </a:solidFill>
                <a:effectLst/>
                <a:latin typeface="Verdana" pitchFamily="34" charset="0"/>
                <a:cs typeface="Arial" pitchFamily="34" charset="0"/>
              </a:rPr>
              <a:t> along the alimentary canal. </a:t>
            </a:r>
          </a:p>
          <a:p>
            <a:pPr lvl="0" eaLnBrk="0" fontAlgn="base" hangingPunct="0">
              <a:spcBef>
                <a:spcPct val="0"/>
              </a:spcBef>
              <a:spcAft>
                <a:spcPct val="0"/>
              </a:spcAft>
            </a:pPr>
            <a:r>
              <a:rPr kumimoji="0" lang="en-US" sz="2400" b="0" i="0" u="none" strike="noStrike" cap="none" normalizeH="0" baseline="0" dirty="0" smtClean="0">
                <a:ln>
                  <a:noFill/>
                </a:ln>
                <a:solidFill>
                  <a:srgbClr val="000000"/>
                </a:solidFill>
                <a:effectLst/>
                <a:latin typeface="Verdana" pitchFamily="34" charset="0"/>
                <a:cs typeface="Arial" pitchFamily="34" charset="0"/>
              </a:rPr>
              <a:t>The </a:t>
            </a:r>
            <a:r>
              <a:rPr kumimoji="0" lang="en-US" sz="2400" b="0" i="0" u="none" strike="noStrike" cap="none" normalizeH="0" baseline="0" dirty="0" err="1" smtClean="0">
                <a:ln>
                  <a:noFill/>
                </a:ln>
                <a:solidFill>
                  <a:srgbClr val="000000"/>
                </a:solidFill>
                <a:effectLst/>
                <a:latin typeface="Verdana" pitchFamily="34" charset="0"/>
                <a:cs typeface="Arial" pitchFamily="34" charset="0"/>
              </a:rPr>
              <a:t>serosa</a:t>
            </a:r>
            <a:r>
              <a:rPr kumimoji="0" lang="en-US" sz="2400" b="0" i="0" u="none" strike="noStrike" cap="none" normalizeH="0" baseline="0" dirty="0" smtClean="0">
                <a:ln>
                  <a:noFill/>
                </a:ln>
                <a:solidFill>
                  <a:srgbClr val="000000"/>
                </a:solidFill>
                <a:effectLst/>
                <a:latin typeface="Verdana" pitchFamily="34" charset="0"/>
                <a:cs typeface="Arial" pitchFamily="34" charset="0"/>
              </a:rPr>
              <a:t> is a tough outer membrane composed of collagen.</a:t>
            </a:r>
            <a:endParaRPr kumimoji="0" lang="en-US" sz="2400" b="0" i="0" u="none" strike="noStrike" cap="none" normalizeH="0" baseline="0" dirty="0" smtClean="0">
              <a:ln>
                <a:noFill/>
              </a:ln>
              <a:solidFill>
                <a:srgbClr val="000000"/>
              </a:solidFill>
              <a:effectLst/>
              <a:latin typeface="Verdana"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H3.2 </a:t>
            </a:r>
            <a:r>
              <a:rPr lang="en-US" b="1" dirty="0" err="1" smtClean="0"/>
              <a:t>Ultrastructure</a:t>
            </a:r>
            <a:r>
              <a:rPr lang="en-US" b="1" dirty="0" smtClean="0"/>
              <a:t> of the epithelial gut cells</a:t>
            </a:r>
            <a:endParaRPr lang="en-US" dirty="0"/>
          </a:p>
        </p:txBody>
      </p:sp>
      <p:pic>
        <p:nvPicPr>
          <p:cNvPr id="15362" name="Picture 2" descr="mucosa"/>
          <p:cNvPicPr>
            <a:picLocks noChangeAspect="1" noChangeArrowheads="1"/>
          </p:cNvPicPr>
          <p:nvPr/>
        </p:nvPicPr>
        <p:blipFill>
          <a:blip r:embed="rId2" cstate="print"/>
          <a:srcRect/>
          <a:stretch>
            <a:fillRect/>
          </a:stretch>
        </p:blipFill>
        <p:spPr bwMode="auto">
          <a:xfrm>
            <a:off x="0" y="1066800"/>
            <a:ext cx="3400425" cy="5791200"/>
          </a:xfrm>
          <a:prstGeom prst="rect">
            <a:avLst/>
          </a:prstGeom>
          <a:noFill/>
        </p:spPr>
      </p:pic>
      <p:sp>
        <p:nvSpPr>
          <p:cNvPr id="6" name="Rectangle 5"/>
          <p:cNvSpPr/>
          <p:nvPr/>
        </p:nvSpPr>
        <p:spPr>
          <a:xfrm>
            <a:off x="5486400" y="-1447800"/>
            <a:ext cx="1371600" cy="9002464"/>
          </a:xfrm>
          <a:prstGeom prst="rect">
            <a:avLst/>
          </a:prstGeom>
        </p:spPr>
        <p:txBody>
          <a:bodyPr wrap="square">
            <a:spAutoFit/>
          </a:bodyPr>
          <a:lstStyle/>
          <a:p>
            <a:pPr lvl="0" eaLnBrk="0" fontAlgn="base" hangingPunct="0">
              <a:spcBef>
                <a:spcPct val="0"/>
              </a:spcBef>
              <a:spcAft>
                <a:spcPct val="0"/>
              </a:spcAft>
            </a:pPr>
            <a:r>
              <a:rPr kumimoji="0" lang="en-US" sz="800" b="0" i="0" u="none" strike="noStrike" cap="none" normalizeH="0" baseline="0" dirty="0" smtClean="0">
                <a:ln>
                  <a:noFill/>
                </a:ln>
                <a:solidFill>
                  <a:srgbClr val="000000"/>
                </a:solidFill>
                <a:effectLst/>
                <a:latin typeface="Verdana" pitchFamily="34" charset="0"/>
                <a:cs typeface="Arial" pitchFamily="34" charset="0"/>
              </a:rPr>
              <a:t> </a:t>
            </a:r>
            <a:r>
              <a:rPr kumimoji="0" lang="en-US" sz="53100" b="0" i="0" u="none" strike="noStrike" cap="none" normalizeH="0" baseline="0" dirty="0" smtClean="0">
                <a:ln>
                  <a:noFill/>
                </a:ln>
                <a:solidFill>
                  <a:srgbClr val="000000"/>
                </a:solidFill>
                <a:effectLst/>
                <a:latin typeface="Verdana" pitchFamily="34" charset="0"/>
                <a:cs typeface="Arial" pitchFamily="34" charset="0"/>
              </a:rPr>
              <a:t> </a:t>
            </a:r>
            <a:r>
              <a:rPr kumimoji="0" lang="en-US" sz="800" b="0" i="0" u="none" strike="noStrike" cap="none" normalizeH="0" baseline="0" dirty="0" smtClean="0">
                <a:ln>
                  <a:noFill/>
                </a:ln>
                <a:solidFill>
                  <a:srgbClr val="000000"/>
                </a:solidFill>
                <a:effectLst/>
                <a:latin typeface="Verdana" pitchFamily="34" charset="0"/>
                <a:cs typeface="Arial" pitchFamily="34" charset="0"/>
              </a:rPr>
              <a:t>                                                                                                                    </a:t>
            </a:r>
          </a:p>
          <a:p>
            <a:pPr lvl="0" eaLnBrk="0" fontAlgn="base" hangingPunct="0">
              <a:spcBef>
                <a:spcPct val="0"/>
              </a:spcBef>
              <a:spcAft>
                <a:spcPct val="0"/>
              </a:spcAft>
            </a:pPr>
            <a:r>
              <a:rPr kumimoji="0" lang="en-US" sz="800" b="0" i="0" u="none" strike="noStrike" cap="none" normalizeH="0" baseline="0" dirty="0" smtClean="0">
                <a:ln>
                  <a:noFill/>
                </a:ln>
                <a:solidFill>
                  <a:srgbClr val="000000"/>
                </a:solidFill>
                <a:effectLst/>
                <a:latin typeface="Verdana" pitchFamily="34" charset="0"/>
                <a:cs typeface="Arial" pitchFamily="34" charset="0"/>
              </a:rPr>
              <a:t>.</a:t>
            </a:r>
            <a:endParaRPr lang="en-US" dirty="0"/>
          </a:p>
        </p:txBody>
      </p:sp>
      <p:sp>
        <p:nvSpPr>
          <p:cNvPr id="7" name="Rectangle 6"/>
          <p:cNvSpPr/>
          <p:nvPr/>
        </p:nvSpPr>
        <p:spPr>
          <a:xfrm>
            <a:off x="3276600" y="1600200"/>
            <a:ext cx="5867400" cy="5078313"/>
          </a:xfrm>
          <a:prstGeom prst="rect">
            <a:avLst/>
          </a:prstGeom>
        </p:spPr>
        <p:txBody>
          <a:bodyPr wrap="square">
            <a:spAutoFit/>
          </a:bodyPr>
          <a:lstStyle/>
          <a:p>
            <a:pPr lvl="0" eaLnBrk="0" fontAlgn="base" hangingPunct="0">
              <a:spcBef>
                <a:spcPct val="0"/>
              </a:spcBef>
              <a:spcAft>
                <a:spcPct val="0"/>
              </a:spcAft>
            </a:pPr>
            <a:r>
              <a:rPr kumimoji="0" lang="en-US" b="1" i="0" u="none" strike="noStrike" cap="none" normalizeH="0" baseline="0" dirty="0" smtClean="0">
                <a:ln>
                  <a:noFill/>
                </a:ln>
                <a:solidFill>
                  <a:srgbClr val="000000"/>
                </a:solidFill>
                <a:effectLst/>
                <a:latin typeface="Verdana" pitchFamily="34" charset="0"/>
                <a:cs typeface="Arial" pitchFamily="34" charset="0"/>
              </a:rPr>
              <a:t>Epithelial cell: </a:t>
            </a:r>
            <a:endParaRPr kumimoji="0" lang="en-US" b="0" i="0" u="none" strike="noStrike" cap="none" normalizeH="0" baseline="0" dirty="0" smtClean="0">
              <a:ln>
                <a:noFill/>
              </a:ln>
              <a:solidFill>
                <a:srgbClr val="000000"/>
              </a:solidFill>
              <a:effectLst/>
              <a:latin typeface="Verdana" pitchFamily="34" charset="0"/>
              <a:cs typeface="Arial" pitchFamily="34" charset="0"/>
            </a:endParaRPr>
          </a:p>
          <a:p>
            <a:pPr lvl="0" eaLnBrk="0" fontAlgn="base" hangingPunct="0">
              <a:spcBef>
                <a:spcPct val="0"/>
              </a:spcBef>
              <a:spcAft>
                <a:spcPct val="0"/>
              </a:spcAft>
            </a:pPr>
            <a:r>
              <a:rPr kumimoji="0" lang="en-US" b="0" i="0" u="none" strike="noStrike" cap="none" normalizeH="0" baseline="0" dirty="0" smtClean="0">
                <a:ln>
                  <a:noFill/>
                </a:ln>
                <a:solidFill>
                  <a:srgbClr val="000000"/>
                </a:solidFill>
                <a:effectLst/>
                <a:latin typeface="Verdana" pitchFamily="34" charset="0"/>
                <a:cs typeface="Arial" pitchFamily="34" charset="0"/>
              </a:rPr>
              <a:t>Microvilli border increases the surface area for absorption of digested foods by many hundreds of times.</a:t>
            </a:r>
          </a:p>
          <a:p>
            <a:pPr lvl="0" eaLnBrk="0" fontAlgn="base" hangingPunct="0">
              <a:spcBef>
                <a:spcPct val="0"/>
              </a:spcBef>
              <a:spcAft>
                <a:spcPct val="0"/>
              </a:spcAft>
            </a:pPr>
            <a:r>
              <a:rPr kumimoji="0" lang="en-US" b="0" i="0" u="none" strike="noStrike" cap="none" normalizeH="0" baseline="0" dirty="0" smtClean="0">
                <a:ln>
                  <a:noFill/>
                </a:ln>
                <a:solidFill>
                  <a:srgbClr val="000000"/>
                </a:solidFill>
                <a:effectLst/>
                <a:latin typeface="Verdana" pitchFamily="34" charset="0"/>
                <a:cs typeface="Arial" pitchFamily="34" charset="0"/>
              </a:rPr>
              <a:t>Tight Junctions in which adjacent cells closely join there plasma membranes to prevent leakage between the cells.</a:t>
            </a:r>
          </a:p>
          <a:p>
            <a:pPr lvl="0" eaLnBrk="0" fontAlgn="base" hangingPunct="0">
              <a:spcBef>
                <a:spcPct val="0"/>
              </a:spcBef>
              <a:spcAft>
                <a:spcPct val="0"/>
              </a:spcAft>
            </a:pPr>
            <a:r>
              <a:rPr kumimoji="0" lang="en-US" b="0" i="0" u="none" strike="noStrike" cap="none" normalizeH="0" baseline="0" dirty="0" smtClean="0">
                <a:ln>
                  <a:noFill/>
                </a:ln>
                <a:solidFill>
                  <a:srgbClr val="000000"/>
                </a:solidFill>
                <a:effectLst/>
                <a:latin typeface="Verdana" pitchFamily="34" charset="0"/>
                <a:cs typeface="Arial" pitchFamily="34" charset="0"/>
              </a:rPr>
              <a:t>There is a large prominent nucleus in a medial to basal position.</a:t>
            </a:r>
          </a:p>
          <a:p>
            <a:pPr lvl="0" eaLnBrk="0" fontAlgn="base" hangingPunct="0">
              <a:spcBef>
                <a:spcPct val="0"/>
              </a:spcBef>
              <a:spcAft>
                <a:spcPct val="0"/>
              </a:spcAft>
            </a:pPr>
            <a:r>
              <a:rPr kumimoji="0" lang="en-US" b="0" i="0" u="none" strike="noStrike" cap="none" normalizeH="0" baseline="0" dirty="0" smtClean="0">
                <a:ln>
                  <a:noFill/>
                </a:ln>
                <a:solidFill>
                  <a:srgbClr val="000000"/>
                </a:solidFill>
                <a:effectLst/>
                <a:latin typeface="Verdana" pitchFamily="34" charset="0"/>
                <a:cs typeface="Arial" pitchFamily="34" charset="0"/>
              </a:rPr>
              <a:t>There are many mitochondria reflecting the active transport of some absorbed molecules and the synthesis of lipoproteins along with other molecules. </a:t>
            </a:r>
          </a:p>
          <a:p>
            <a:pPr lvl="0" eaLnBrk="0" fontAlgn="base" hangingPunct="0">
              <a:spcBef>
                <a:spcPct val="0"/>
              </a:spcBef>
              <a:spcAft>
                <a:spcPct val="0"/>
              </a:spcAft>
            </a:pPr>
            <a:r>
              <a:rPr kumimoji="0" lang="en-US" b="0" i="0" u="none" strike="noStrike" cap="none" normalizeH="0" baseline="0" dirty="0" err="1" smtClean="0">
                <a:ln>
                  <a:noFill/>
                </a:ln>
                <a:solidFill>
                  <a:srgbClr val="000000"/>
                </a:solidFill>
                <a:effectLst/>
                <a:latin typeface="Verdana" pitchFamily="34" charset="0"/>
                <a:cs typeface="Arial" pitchFamily="34" charset="0"/>
              </a:rPr>
              <a:t>Pinocytotic</a:t>
            </a:r>
            <a:r>
              <a:rPr kumimoji="0" lang="en-US" b="0" i="0" u="none" strike="noStrike" cap="none" normalizeH="0" baseline="0" dirty="0" smtClean="0">
                <a:ln>
                  <a:noFill/>
                </a:ln>
                <a:solidFill>
                  <a:srgbClr val="000000"/>
                </a:solidFill>
                <a:effectLst/>
                <a:latin typeface="Verdana" pitchFamily="34" charset="0"/>
                <a:cs typeface="Arial" pitchFamily="34" charset="0"/>
              </a:rPr>
              <a:t> vesicles are very small vesicles formed by </a:t>
            </a:r>
            <a:r>
              <a:rPr kumimoji="0" lang="en-US" b="0" i="0" u="none" strike="noStrike" cap="none" normalizeH="0" baseline="0" dirty="0" err="1" smtClean="0">
                <a:ln>
                  <a:noFill/>
                </a:ln>
                <a:solidFill>
                  <a:srgbClr val="000000"/>
                </a:solidFill>
                <a:effectLst/>
                <a:latin typeface="Verdana" pitchFamily="34" charset="0"/>
                <a:cs typeface="Arial" pitchFamily="34" charset="0"/>
              </a:rPr>
              <a:t>endocytosis</a:t>
            </a:r>
            <a:r>
              <a:rPr kumimoji="0" lang="en-US" b="0" i="0" u="none" strike="noStrike" cap="none" normalizeH="0" baseline="0" dirty="0" smtClean="0">
                <a:ln>
                  <a:noFill/>
                </a:ln>
                <a:solidFill>
                  <a:srgbClr val="000000"/>
                </a:solidFill>
                <a:effectLst/>
                <a:latin typeface="Verdana" pitchFamily="34" charset="0"/>
                <a:cs typeface="Arial" pitchFamily="34" charset="0"/>
              </a:rPr>
              <a:t>. The purpose of these is to increase the surface area of membrane for other processes such as active transport or facilitated diffusion</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fontScale="90000"/>
          </a:bodyPr>
          <a:lstStyle/>
          <a:p>
            <a:r>
              <a:rPr lang="en-US" b="1" dirty="0" smtClean="0"/>
              <a:t>H3.3 Absorption in the small intestine</a:t>
            </a:r>
            <a:endParaRPr lang="en-US" dirty="0"/>
          </a:p>
        </p:txBody>
      </p:sp>
      <p:pic>
        <p:nvPicPr>
          <p:cNvPr id="16386" name="Picture 2" descr="lipid digestion"/>
          <p:cNvPicPr>
            <a:picLocks noChangeAspect="1" noChangeArrowheads="1"/>
          </p:cNvPicPr>
          <p:nvPr/>
        </p:nvPicPr>
        <p:blipFill>
          <a:blip r:embed="rId2" cstate="print"/>
          <a:srcRect/>
          <a:stretch>
            <a:fillRect/>
          </a:stretch>
        </p:blipFill>
        <p:spPr bwMode="auto">
          <a:xfrm>
            <a:off x="152400" y="1524000"/>
            <a:ext cx="3656102" cy="5181600"/>
          </a:xfrm>
          <a:prstGeom prst="rect">
            <a:avLst/>
          </a:prstGeom>
          <a:noFill/>
        </p:spPr>
      </p:pic>
      <p:sp>
        <p:nvSpPr>
          <p:cNvPr id="6" name="Rectangle 5"/>
          <p:cNvSpPr/>
          <p:nvPr/>
        </p:nvSpPr>
        <p:spPr>
          <a:xfrm>
            <a:off x="3505200" y="1524001"/>
            <a:ext cx="4572000" cy="6417141"/>
          </a:xfrm>
          <a:prstGeom prst="rect">
            <a:avLst/>
          </a:prstGeom>
        </p:spPr>
        <p:txBody>
          <a:bodyPr wrap="square">
            <a:spAutoFit/>
          </a:bodyPr>
          <a:lstStyle/>
          <a:p>
            <a:pPr lvl="0" eaLnBrk="0" fontAlgn="base" hangingPunct="0">
              <a:spcBef>
                <a:spcPct val="0"/>
              </a:spcBef>
              <a:spcAft>
                <a:spcPct val="0"/>
              </a:spcAft>
            </a:pPr>
            <a:r>
              <a:rPr kumimoji="0" lang="en-US" sz="800" b="0" i="0" u="none" strike="noStrike" cap="none" normalizeH="0" baseline="0" dirty="0" smtClean="0">
                <a:ln>
                  <a:noFill/>
                </a:ln>
                <a:solidFill>
                  <a:srgbClr val="000000"/>
                </a:solidFill>
                <a:effectLst/>
                <a:latin typeface="Verdana" pitchFamily="34" charset="0"/>
                <a:cs typeface="Arial" pitchFamily="34" charset="0"/>
              </a:rPr>
              <a:t> </a:t>
            </a:r>
            <a:r>
              <a:rPr kumimoji="0" lang="en-US" sz="41100" b="0" i="0" u="none" strike="noStrike" cap="none" normalizeH="0" baseline="0" dirty="0" smtClean="0">
                <a:ln>
                  <a:noFill/>
                </a:ln>
                <a:solidFill>
                  <a:srgbClr val="000000"/>
                </a:solidFill>
                <a:effectLst/>
                <a:latin typeface="Verdana" pitchFamily="34" charset="0"/>
                <a:cs typeface="Arial" pitchFamily="34" charset="0"/>
              </a:rPr>
              <a:t> </a:t>
            </a:r>
            <a:endParaRPr lang="en-US" dirty="0"/>
          </a:p>
        </p:txBody>
      </p:sp>
      <p:sp>
        <p:nvSpPr>
          <p:cNvPr id="7" name="Rectangle 6"/>
          <p:cNvSpPr/>
          <p:nvPr/>
        </p:nvSpPr>
        <p:spPr>
          <a:xfrm>
            <a:off x="3733800" y="671691"/>
            <a:ext cx="5410200" cy="6186309"/>
          </a:xfrm>
          <a:prstGeom prst="rect">
            <a:avLst/>
          </a:prstGeom>
        </p:spPr>
        <p:txBody>
          <a:bodyPr wrap="square">
            <a:spAutoFit/>
          </a:bodyPr>
          <a:lstStyle/>
          <a:p>
            <a:pPr lvl="0" eaLnBrk="0" fontAlgn="base" hangingPunct="0">
              <a:spcBef>
                <a:spcPct val="0"/>
              </a:spcBef>
              <a:spcAft>
                <a:spcPct val="0"/>
              </a:spcAft>
            </a:pPr>
            <a:r>
              <a:rPr kumimoji="0" lang="en-US" b="0" i="0" u="none" strike="noStrike" cap="none" normalizeH="0" baseline="0" dirty="0" smtClean="0">
                <a:ln>
                  <a:noFill/>
                </a:ln>
                <a:solidFill>
                  <a:srgbClr val="000000"/>
                </a:solidFill>
                <a:effectLst/>
                <a:latin typeface="Verdana" pitchFamily="34" charset="0"/>
                <a:cs typeface="Arial" pitchFamily="34" charset="0"/>
              </a:rPr>
              <a:t>                                                                             </a:t>
            </a:r>
            <a:r>
              <a:rPr kumimoji="0" lang="en-US" b="1" i="0" u="none" strike="noStrike" cap="none" normalizeH="0" baseline="0" dirty="0" smtClean="0">
                <a:ln>
                  <a:noFill/>
                </a:ln>
                <a:solidFill>
                  <a:srgbClr val="000000"/>
                </a:solidFill>
                <a:effectLst/>
                <a:latin typeface="Verdana" pitchFamily="34" charset="0"/>
                <a:cs typeface="Arial" pitchFamily="34" charset="0"/>
              </a:rPr>
              <a:t>Absorption of fatty acids </a:t>
            </a:r>
            <a:r>
              <a:rPr kumimoji="0" lang="en-US" b="0" i="0" u="none" strike="noStrike" cap="none" normalizeH="0" baseline="0" dirty="0" smtClean="0">
                <a:ln>
                  <a:noFill/>
                </a:ln>
                <a:solidFill>
                  <a:srgbClr val="000000"/>
                </a:solidFill>
                <a:effectLst/>
                <a:latin typeface="Verdana" pitchFamily="34" charset="0"/>
                <a:cs typeface="Arial" pitchFamily="34" charset="0"/>
              </a:rPr>
              <a:t>.</a:t>
            </a:r>
          </a:p>
          <a:p>
            <a:pPr lvl="0" eaLnBrk="0" fontAlgn="base" hangingPunct="0">
              <a:spcBef>
                <a:spcPct val="0"/>
              </a:spcBef>
              <a:spcAft>
                <a:spcPct val="0"/>
              </a:spcAft>
            </a:pPr>
            <a:endParaRPr kumimoji="0" lang="en-US" b="0" i="0" u="none" strike="noStrike" cap="none" normalizeH="0" baseline="0" dirty="0" smtClean="0">
              <a:ln>
                <a:noFill/>
              </a:ln>
              <a:solidFill>
                <a:srgbClr val="000000"/>
              </a:solidFill>
              <a:effectLst/>
              <a:latin typeface="Verdana" pitchFamily="34" charset="0"/>
              <a:cs typeface="Arial" pitchFamily="34" charset="0"/>
            </a:endParaRPr>
          </a:p>
          <a:p>
            <a:pPr lvl="0" eaLnBrk="0" fontAlgn="base" hangingPunct="0">
              <a:spcBef>
                <a:spcPct val="0"/>
              </a:spcBef>
              <a:spcAft>
                <a:spcPct val="0"/>
              </a:spcAft>
            </a:pPr>
            <a:r>
              <a:rPr kumimoji="0" lang="en-US" b="0" i="0" u="none" strike="noStrike" cap="none" normalizeH="0" baseline="0" dirty="0" smtClean="0">
                <a:ln>
                  <a:noFill/>
                </a:ln>
                <a:solidFill>
                  <a:srgbClr val="000000"/>
                </a:solidFill>
                <a:effectLst/>
                <a:latin typeface="Verdana" pitchFamily="34" charset="0"/>
                <a:cs typeface="Arial" pitchFamily="34" charset="0"/>
              </a:rPr>
              <a:t>(a) Bile salts form a micelle around fatty acids. The phospholipid structure of the salts allows it to fuse with the cell membrane and the fatty acid molecules to pass into the epithelial cells of small intestine villus.</a:t>
            </a:r>
          </a:p>
          <a:p>
            <a:pPr lvl="0" eaLnBrk="0" fontAlgn="base" hangingPunct="0">
              <a:spcBef>
                <a:spcPct val="0"/>
              </a:spcBef>
              <a:spcAft>
                <a:spcPct val="0"/>
              </a:spcAft>
            </a:pPr>
            <a:r>
              <a:rPr kumimoji="0" lang="en-US" b="0" i="0" u="none" strike="noStrike" cap="none" normalizeH="0" baseline="0" dirty="0" smtClean="0">
                <a:ln>
                  <a:noFill/>
                </a:ln>
                <a:solidFill>
                  <a:srgbClr val="000000"/>
                </a:solidFill>
                <a:effectLst/>
                <a:latin typeface="Verdana" pitchFamily="34" charset="0"/>
                <a:cs typeface="Arial" pitchFamily="34" charset="0"/>
              </a:rPr>
              <a:t>b) The fatty acids and glycerol recombine in the endoplasmic reticulum to form lipid.</a:t>
            </a:r>
          </a:p>
          <a:p>
            <a:pPr lvl="0" eaLnBrk="0" fontAlgn="base" hangingPunct="0">
              <a:spcBef>
                <a:spcPct val="0"/>
              </a:spcBef>
              <a:spcAft>
                <a:spcPct val="0"/>
              </a:spcAft>
            </a:pPr>
            <a:r>
              <a:rPr kumimoji="0" lang="en-US" b="0" i="0" u="none" strike="noStrike" cap="none" normalizeH="0" baseline="0" dirty="0" smtClean="0">
                <a:ln>
                  <a:noFill/>
                </a:ln>
                <a:solidFill>
                  <a:srgbClr val="000000"/>
                </a:solidFill>
                <a:effectLst/>
                <a:latin typeface="Verdana" pitchFamily="34" charset="0"/>
                <a:cs typeface="Arial" pitchFamily="34" charset="0"/>
              </a:rPr>
              <a:t>c) Protein is added to the lipid to form lipoprotein. This is how lipid is transported around the body.</a:t>
            </a:r>
          </a:p>
          <a:p>
            <a:pPr lvl="0" eaLnBrk="0" fontAlgn="base" hangingPunct="0">
              <a:spcBef>
                <a:spcPct val="0"/>
              </a:spcBef>
              <a:spcAft>
                <a:spcPct val="0"/>
              </a:spcAft>
            </a:pPr>
            <a:r>
              <a:rPr kumimoji="0" lang="en-US" b="0" i="0" u="none" strike="noStrike" cap="none" normalizeH="0" baseline="0" dirty="0" smtClean="0">
                <a:ln>
                  <a:noFill/>
                </a:ln>
                <a:solidFill>
                  <a:srgbClr val="000000"/>
                </a:solidFill>
                <a:effectLst/>
                <a:latin typeface="Verdana" pitchFamily="34" charset="0"/>
                <a:cs typeface="Arial" pitchFamily="34" charset="0"/>
              </a:rPr>
              <a:t>d) The lipoprotein (called chylomicrons) is formed into small vesicles</a:t>
            </a:r>
          </a:p>
          <a:p>
            <a:pPr lvl="0" eaLnBrk="0" fontAlgn="base" hangingPunct="0">
              <a:spcBef>
                <a:spcPct val="0"/>
              </a:spcBef>
              <a:spcAft>
                <a:spcPct val="0"/>
              </a:spcAft>
            </a:pPr>
            <a:r>
              <a:rPr kumimoji="0" lang="en-US" b="0" i="0" u="none" strike="noStrike" cap="none" normalizeH="0" baseline="0" dirty="0" smtClean="0">
                <a:ln>
                  <a:noFill/>
                </a:ln>
                <a:solidFill>
                  <a:srgbClr val="000000"/>
                </a:solidFill>
                <a:effectLst/>
                <a:latin typeface="Verdana" pitchFamily="34" charset="0"/>
                <a:cs typeface="Arial" pitchFamily="34" charset="0"/>
              </a:rPr>
              <a:t>e) Exocytosis of the vesicles releases the lipoprotein from the cell</a:t>
            </a:r>
          </a:p>
          <a:p>
            <a:pPr lvl="0" eaLnBrk="0" fontAlgn="base" hangingPunct="0">
              <a:spcBef>
                <a:spcPct val="0"/>
              </a:spcBef>
              <a:spcAft>
                <a:spcPct val="0"/>
              </a:spcAft>
            </a:pPr>
            <a:r>
              <a:rPr kumimoji="0" lang="en-US" b="0" i="0" u="none" strike="noStrike" cap="none" normalizeH="0" baseline="0" dirty="0" smtClean="0">
                <a:ln>
                  <a:noFill/>
                </a:ln>
                <a:solidFill>
                  <a:srgbClr val="000000"/>
                </a:solidFill>
                <a:effectLst/>
                <a:latin typeface="Verdana" pitchFamily="34" charset="0"/>
                <a:cs typeface="Arial" pitchFamily="34" charset="0"/>
              </a:rPr>
              <a:t>f) The lipoprotein is taken up in the lacteal vessel a branch of the lymphatic system.</a:t>
            </a:r>
          </a:p>
          <a:p>
            <a:pPr lvl="0" eaLnBrk="0" fontAlgn="base" hangingPunct="0">
              <a:spcBef>
                <a:spcPct val="0"/>
              </a:spcBef>
              <a:spcAft>
                <a:spcPct val="0"/>
              </a:spcAft>
            </a:pPr>
            <a:r>
              <a:rPr kumimoji="0" lang="en-US" b="0" i="0" u="none" strike="noStrike" cap="none" normalizeH="0" baseline="0" dirty="0" smtClean="0">
                <a:ln>
                  <a:noFill/>
                </a:ln>
                <a:solidFill>
                  <a:srgbClr val="000000"/>
                </a:solidFill>
                <a:effectLst/>
                <a:latin typeface="Verdana" pitchFamily="34" charset="0"/>
                <a:cs typeface="Arial" pitchFamily="34" charset="0"/>
              </a:rPr>
              <a:t>g) The lacteals, lymphatic system and the lipoproteins eventually enter the general circulation.</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0" y="-555582"/>
            <a:ext cx="2196104" cy="1568364"/>
          </a:xfrm>
          <a:prstGeom prst="rect">
            <a:avLst/>
          </a:prstGeom>
          <a:noFill/>
          <a:ln w="9525">
            <a:noFill/>
            <a:miter lim="800000"/>
            <a:headEnd/>
            <a:tailEnd/>
          </a:ln>
          <a:effectLst/>
        </p:spPr>
        <p:txBody>
          <a:bodyPr vert="horz" wrap="none" lIns="0" tIns="0" rIns="33327" bIns="44436"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600" b="0" i="0" u="none" strike="noStrike" cap="none" normalizeH="0" baseline="0" dirty="0" smtClean="0">
                <a:ln>
                  <a:noFill/>
                </a:ln>
                <a:solidFill>
                  <a:srgbClr val="000000"/>
                </a:solidFill>
                <a:effectLst/>
                <a:latin typeface="Verdana" pitchFamily="34" charset="0"/>
                <a:cs typeface="Arial" pitchFamily="34" charset="0"/>
              </a:rPr>
              <a:t>  </a:t>
            </a:r>
            <a:r>
              <a:rPr kumimoji="0" lang="en-US" sz="9900" b="0" i="0" u="none" strike="noStrike" cap="none" normalizeH="0" baseline="0" dirty="0" smtClean="0">
                <a:ln>
                  <a:noFill/>
                </a:ln>
                <a:solidFill>
                  <a:srgbClr val="000000"/>
                </a:solidFill>
                <a:effectLst/>
                <a:latin typeface="Verdana" pitchFamily="34" charset="0"/>
                <a:cs typeface="Arial" pitchFamily="34" charset="0"/>
              </a:rPr>
              <a:t> </a:t>
            </a:r>
            <a:r>
              <a:rPr kumimoji="0" lang="en-US" sz="600" b="0" i="0" u="none" strike="noStrike" cap="none" normalizeH="0" baseline="0" dirty="0" smtClean="0">
                <a:ln>
                  <a:noFill/>
                </a:ln>
                <a:solidFill>
                  <a:srgbClr val="000000"/>
                </a:solidFill>
                <a:effectLst/>
                <a:latin typeface="Verdana" pitchFamily="34" charset="0"/>
                <a:cs typeface="Arial" pitchFamily="34" charset="0"/>
              </a:rPr>
              <a:t>                                                             </a:t>
            </a:r>
          </a:p>
        </p:txBody>
      </p:sp>
      <p:pic>
        <p:nvPicPr>
          <p:cNvPr id="17410" name="Picture 2" descr="facilitated diffusion"/>
          <p:cNvPicPr>
            <a:picLocks noChangeAspect="1" noChangeArrowheads="1"/>
          </p:cNvPicPr>
          <p:nvPr/>
        </p:nvPicPr>
        <p:blipFill>
          <a:blip r:embed="rId2" cstate="print"/>
          <a:srcRect/>
          <a:stretch>
            <a:fillRect/>
          </a:stretch>
        </p:blipFill>
        <p:spPr bwMode="auto">
          <a:xfrm>
            <a:off x="0" y="609600"/>
            <a:ext cx="3657600" cy="5562600"/>
          </a:xfrm>
          <a:prstGeom prst="rect">
            <a:avLst/>
          </a:prstGeom>
          <a:noFill/>
        </p:spPr>
      </p:pic>
      <p:sp>
        <p:nvSpPr>
          <p:cNvPr id="6" name="Rectangle 5"/>
          <p:cNvSpPr/>
          <p:nvPr/>
        </p:nvSpPr>
        <p:spPr>
          <a:xfrm>
            <a:off x="3657600" y="533400"/>
            <a:ext cx="5486400" cy="6124754"/>
          </a:xfrm>
          <a:prstGeom prst="rect">
            <a:avLst/>
          </a:prstGeom>
        </p:spPr>
        <p:txBody>
          <a:bodyPr wrap="square">
            <a:spAutoFit/>
          </a:bodyPr>
          <a:lstStyle/>
          <a:p>
            <a:pPr lvl="0" eaLnBrk="0" fontAlgn="base" hangingPunct="0">
              <a:spcBef>
                <a:spcPct val="0"/>
              </a:spcBef>
              <a:spcAft>
                <a:spcPct val="0"/>
              </a:spcAft>
            </a:pPr>
            <a:r>
              <a:rPr kumimoji="0" lang="en-US" sz="2400" b="1" i="0" u="none" strike="noStrike" cap="none" normalizeH="0" baseline="0" dirty="0" smtClean="0">
                <a:ln>
                  <a:noFill/>
                </a:ln>
                <a:solidFill>
                  <a:srgbClr val="000000"/>
                </a:solidFill>
                <a:effectLst/>
                <a:latin typeface="Verdana" pitchFamily="34" charset="0"/>
                <a:cs typeface="Arial" pitchFamily="34" charset="0"/>
              </a:rPr>
              <a:t>Facilitated diffusion: </a:t>
            </a:r>
            <a:r>
              <a:rPr kumimoji="0" lang="en-US" sz="2400" b="0" i="0" u="none" strike="noStrike" cap="none" normalizeH="0" baseline="0" dirty="0" smtClean="0">
                <a:ln>
                  <a:noFill/>
                </a:ln>
                <a:solidFill>
                  <a:srgbClr val="000000"/>
                </a:solidFill>
                <a:effectLst/>
                <a:latin typeface="Verdana" pitchFamily="34" charset="0"/>
                <a:cs typeface="Arial" pitchFamily="34" charset="0"/>
              </a:rPr>
              <a:t>possible water soluble minerals and vitamins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buFontTx/>
              <a:buChar char="•"/>
            </a:pPr>
            <a:r>
              <a:rPr kumimoji="0" lang="en-US" sz="2400" b="0" i="0" u="none" strike="noStrike" cap="none" normalizeH="0" baseline="0" dirty="0" smtClean="0">
                <a:ln>
                  <a:noFill/>
                </a:ln>
                <a:solidFill>
                  <a:srgbClr val="000000"/>
                </a:solidFill>
                <a:effectLst/>
                <a:latin typeface="Verdana" pitchFamily="34" charset="0"/>
                <a:cs typeface="Arial" pitchFamily="34" charset="0"/>
              </a:rPr>
              <a:t>Larger molecules move passively through the membrane via channel proteins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buFontTx/>
              <a:buChar char="•"/>
            </a:pPr>
            <a:r>
              <a:rPr kumimoji="0" lang="en-US" sz="2400" b="0" i="0" u="none" strike="noStrike" cap="none" normalizeH="0" baseline="0" dirty="0" smtClean="0">
                <a:ln>
                  <a:noFill/>
                </a:ln>
                <a:solidFill>
                  <a:srgbClr val="000000"/>
                </a:solidFill>
                <a:effectLst/>
                <a:latin typeface="Verdana" pitchFamily="34" charset="0"/>
                <a:cs typeface="Arial" pitchFamily="34" charset="0"/>
              </a:rPr>
              <a:t>These proteins have large globular structures and complex 3d-shapes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buFontTx/>
              <a:buChar char="•"/>
            </a:pPr>
            <a:r>
              <a:rPr kumimoji="0" lang="en-US" sz="2400" b="0" i="0" u="none" strike="noStrike" cap="none" normalizeH="0" baseline="0" dirty="0" smtClean="0">
                <a:ln>
                  <a:noFill/>
                </a:ln>
                <a:solidFill>
                  <a:srgbClr val="000000"/>
                </a:solidFill>
                <a:effectLst/>
                <a:latin typeface="Verdana" pitchFamily="34" charset="0"/>
                <a:cs typeface="Arial" pitchFamily="34" charset="0"/>
              </a:rPr>
              <a:t>The shapes provide a channel through the middle of the protein, the 'pore'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buFontTx/>
              <a:buChar char="•"/>
            </a:pPr>
            <a:r>
              <a:rPr kumimoji="0" lang="en-US" sz="2400" b="0" i="0" u="none" strike="noStrike" cap="none" normalizeH="0" baseline="0" dirty="0" smtClean="0">
                <a:ln>
                  <a:noFill/>
                </a:ln>
                <a:solidFill>
                  <a:srgbClr val="000000"/>
                </a:solidFill>
                <a:effectLst/>
                <a:latin typeface="Verdana" pitchFamily="34" charset="0"/>
                <a:cs typeface="Arial" pitchFamily="34" charset="0"/>
              </a:rPr>
              <a:t>The channel 'shields' the diffusing molecule from the non-charged regions of the membrane.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pPr>
            <a:endParaRPr kumimoji="0" lang="en-US" sz="800" b="0" i="0" u="none" strike="noStrike" cap="none" normalizeH="0" baseline="0" dirty="0" smtClean="0">
              <a:ln>
                <a:noFill/>
              </a:ln>
              <a:solidFill>
                <a:srgbClr val="000000"/>
              </a:solidFill>
              <a:effectLst/>
              <a:latin typeface="Verdana" pitchFamily="34" charset="0"/>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4"/>
          <p:cNvSpPr>
            <a:spLocks noChangeArrowheads="1"/>
          </p:cNvSpPr>
          <p:nvPr/>
        </p:nvSpPr>
        <p:spPr bwMode="auto">
          <a:xfrm>
            <a:off x="0" y="-1292013"/>
            <a:ext cx="4308862" cy="2584027"/>
          </a:xfrm>
          <a:prstGeom prst="rect">
            <a:avLst/>
          </a:prstGeom>
          <a:noFill/>
          <a:ln w="9525">
            <a:noFill/>
            <a:miter lim="800000"/>
            <a:headEnd/>
            <a:tailEnd/>
          </a:ln>
          <a:effectLst/>
        </p:spPr>
        <p:txBody>
          <a:bodyPr vert="horz" wrap="none" lIns="0" tIns="0" rIns="33327" bIns="44436"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600" b="0" i="0" u="none" strike="noStrike" cap="none" normalizeH="0" baseline="0" dirty="0" smtClean="0">
                <a:ln>
                  <a:noFill/>
                </a:ln>
                <a:solidFill>
                  <a:srgbClr val="000000"/>
                </a:solidFill>
                <a:effectLst/>
                <a:latin typeface="Verdana" pitchFamily="34" charset="0"/>
                <a:cs typeface="Arial" pitchFamily="34" charset="0"/>
              </a:rPr>
              <a:t>  </a:t>
            </a:r>
            <a:r>
              <a:rPr kumimoji="0" lang="en-US" sz="14100" b="0" i="0" u="none" strike="noStrike" cap="none" normalizeH="0" baseline="0" dirty="0" smtClean="0">
                <a:ln>
                  <a:noFill/>
                </a:ln>
                <a:solidFill>
                  <a:srgbClr val="000000"/>
                </a:solidFill>
                <a:effectLst/>
                <a:latin typeface="Verdana" pitchFamily="34" charset="0"/>
                <a:cs typeface="Arial" pitchFamily="34" charset="0"/>
              </a:rPr>
              <a:t> </a:t>
            </a:r>
            <a:r>
              <a:rPr kumimoji="0" lang="en-US" sz="600" b="0" i="0" u="none" strike="noStrike" cap="none" normalizeH="0" baseline="0" dirty="0" smtClean="0">
                <a:ln>
                  <a:noFill/>
                </a:ln>
                <a:solidFill>
                  <a:srgbClr val="000000"/>
                </a:solidFill>
                <a:effectLst/>
                <a:latin typeface="Verdana" pitchFamily="34"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600" b="0" i="0" u="none" strike="noStrike" cap="none" normalizeH="0" baseline="0" dirty="0" smtClean="0">
              <a:ln>
                <a:noFill/>
              </a:ln>
              <a:solidFill>
                <a:srgbClr val="000000"/>
              </a:solidFill>
              <a:effectLst/>
              <a:latin typeface="Verdana" pitchFamily="34" charset="0"/>
              <a:cs typeface="Arial" pitchFamily="34" charset="0"/>
            </a:endParaRPr>
          </a:p>
        </p:txBody>
      </p:sp>
      <p:pic>
        <p:nvPicPr>
          <p:cNvPr id="18437" name="Picture 5" descr="active transport"/>
          <p:cNvPicPr>
            <a:picLocks noChangeAspect="1" noChangeArrowheads="1"/>
          </p:cNvPicPr>
          <p:nvPr/>
        </p:nvPicPr>
        <p:blipFill>
          <a:blip r:embed="rId2" cstate="print"/>
          <a:srcRect/>
          <a:stretch>
            <a:fillRect/>
          </a:stretch>
        </p:blipFill>
        <p:spPr bwMode="auto">
          <a:xfrm>
            <a:off x="0" y="609600"/>
            <a:ext cx="3771900" cy="5105400"/>
          </a:xfrm>
          <a:prstGeom prst="rect">
            <a:avLst/>
          </a:prstGeom>
          <a:noFill/>
        </p:spPr>
      </p:pic>
      <p:sp>
        <p:nvSpPr>
          <p:cNvPr id="9" name="Rectangle 8"/>
          <p:cNvSpPr/>
          <p:nvPr/>
        </p:nvSpPr>
        <p:spPr>
          <a:xfrm>
            <a:off x="3886200" y="0"/>
            <a:ext cx="5257800" cy="7109639"/>
          </a:xfrm>
          <a:prstGeom prst="rect">
            <a:avLst/>
          </a:prstGeom>
        </p:spPr>
        <p:txBody>
          <a:bodyPr wrap="square">
            <a:spAutoFit/>
          </a:bodyPr>
          <a:lstStyle/>
          <a:p>
            <a:pPr lvl="0" eaLnBrk="0" fontAlgn="base" hangingPunct="0">
              <a:spcBef>
                <a:spcPct val="0"/>
              </a:spcBef>
              <a:spcAft>
                <a:spcPct val="0"/>
              </a:spcAft>
            </a:pPr>
            <a:r>
              <a:rPr kumimoji="0" lang="en-US" sz="2400" b="1" i="0" u="none" strike="noStrike" cap="none" normalizeH="0" baseline="0" dirty="0" smtClean="0">
                <a:ln>
                  <a:noFill/>
                </a:ln>
                <a:solidFill>
                  <a:srgbClr val="000000"/>
                </a:solidFill>
                <a:effectLst/>
                <a:latin typeface="Verdana" pitchFamily="34" charset="0"/>
                <a:cs typeface="Arial" pitchFamily="34" charset="0"/>
              </a:rPr>
              <a:t>Active Transport : </a:t>
            </a:r>
            <a:r>
              <a:rPr kumimoji="0" lang="en-US" sz="2400" b="1" i="0" u="none" strike="noStrike" cap="none" normalizeH="0" baseline="0" dirty="0" smtClean="0">
                <a:ln>
                  <a:noFill/>
                </a:ln>
                <a:solidFill>
                  <a:srgbClr val="000000"/>
                </a:solidFill>
                <a:effectLst/>
                <a:latin typeface="Verdana" pitchFamily="34" charset="0"/>
                <a:cs typeface="Arial" pitchFamily="34" charset="0"/>
                <a:hlinkClick r:id="rId3"/>
              </a:rPr>
              <a:t>Glucose absorption</a:t>
            </a:r>
            <a:r>
              <a:rPr kumimoji="0" lang="en-US" sz="2400" b="1" i="0" u="none" strike="noStrike" cap="none" normalizeH="0" baseline="0" dirty="0" smtClean="0">
                <a:ln>
                  <a:noFill/>
                </a:ln>
                <a:solidFill>
                  <a:srgbClr val="000000"/>
                </a:solidFill>
                <a:effectLst/>
                <a:latin typeface="Verdana" pitchFamily="34" charset="0"/>
                <a:cs typeface="Arial" pitchFamily="34" charset="0"/>
              </a:rPr>
              <a:t> </a:t>
            </a:r>
            <a:r>
              <a:rPr kumimoji="0" lang="en-US" sz="2400" b="0" i="0" u="none" strike="noStrike" cap="none" normalizeH="0" baseline="0" dirty="0" smtClean="0">
                <a:ln>
                  <a:noFill/>
                </a:ln>
                <a:solidFill>
                  <a:srgbClr val="000000"/>
                </a:solidFill>
                <a:effectLst/>
                <a:latin typeface="Verdana" pitchFamily="34" charset="0"/>
                <a:cs typeface="Arial" pitchFamily="34" charset="0"/>
              </a:rPr>
              <a:t>and Amino acids absorption into the epithelial cells.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buFontTx/>
              <a:buChar char="•"/>
            </a:pPr>
            <a:r>
              <a:rPr kumimoji="0" lang="en-US" sz="2400" b="0" i="0" u="none" strike="noStrike" cap="none" normalizeH="0" baseline="0" dirty="0" smtClean="0">
                <a:ln>
                  <a:noFill/>
                </a:ln>
                <a:solidFill>
                  <a:srgbClr val="000000"/>
                </a:solidFill>
                <a:effectLst/>
                <a:latin typeface="Verdana" pitchFamily="34" charset="0"/>
                <a:cs typeface="Arial" pitchFamily="34" charset="0"/>
              </a:rPr>
              <a:t>Active mean that the membrane protein 'pump' requires energy to function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buFontTx/>
              <a:buChar char="•"/>
            </a:pPr>
            <a:r>
              <a:rPr kumimoji="0" lang="en-US" sz="2400" b="0" i="0" u="none" strike="noStrike" cap="none" normalizeH="0" baseline="0" dirty="0" smtClean="0">
                <a:ln>
                  <a:noFill/>
                </a:ln>
                <a:solidFill>
                  <a:srgbClr val="000000"/>
                </a:solidFill>
                <a:effectLst/>
                <a:latin typeface="Verdana" pitchFamily="34" charset="0"/>
                <a:cs typeface="Arial" pitchFamily="34" charset="0"/>
              </a:rPr>
              <a:t>This moves the molecules from low to high concentration against the concentration gradient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buFontTx/>
              <a:buChar char="•"/>
            </a:pPr>
            <a:r>
              <a:rPr kumimoji="0" lang="en-US" sz="2400" b="0" i="0" u="none" strike="noStrike" cap="none" normalizeH="0" baseline="0" dirty="0" smtClean="0">
                <a:ln>
                  <a:noFill/>
                </a:ln>
                <a:solidFill>
                  <a:srgbClr val="000000"/>
                </a:solidFill>
                <a:effectLst/>
                <a:latin typeface="Verdana" pitchFamily="34" charset="0"/>
                <a:cs typeface="Arial" pitchFamily="34" charset="0"/>
              </a:rPr>
              <a:t>The energy causes a shape change in the protein that allows it to move the molecule to the other side of the membrane.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buFontTx/>
              <a:buChar char="•"/>
            </a:pPr>
            <a:r>
              <a:rPr kumimoji="0" lang="en-US" sz="2400" b="0" i="0" u="none" strike="noStrike" cap="none" normalizeH="0" baseline="0" dirty="0" smtClean="0">
                <a:ln>
                  <a:noFill/>
                </a:ln>
                <a:solidFill>
                  <a:srgbClr val="000000"/>
                </a:solidFill>
                <a:effectLst/>
                <a:latin typeface="Verdana" pitchFamily="34" charset="0"/>
                <a:cs typeface="Arial" pitchFamily="34" charset="0"/>
              </a:rPr>
              <a:t>These membrane pumps are often closely associated with membrane </a:t>
            </a:r>
            <a:r>
              <a:rPr kumimoji="0" lang="en-US" sz="2400" b="0" i="0" u="none" strike="noStrike" cap="none" normalizeH="0" baseline="0" dirty="0" err="1" smtClean="0">
                <a:ln>
                  <a:noFill/>
                </a:ln>
                <a:solidFill>
                  <a:srgbClr val="000000"/>
                </a:solidFill>
                <a:effectLst/>
                <a:latin typeface="Verdana" pitchFamily="34" charset="0"/>
                <a:cs typeface="Arial" pitchFamily="34" charset="0"/>
              </a:rPr>
              <a:t>immobilised</a:t>
            </a:r>
            <a:r>
              <a:rPr kumimoji="0" lang="en-US" sz="2400" b="0" i="0" u="none" strike="noStrike" cap="none" normalizeH="0" baseline="0" dirty="0" smtClean="0">
                <a:ln>
                  <a:noFill/>
                </a:ln>
                <a:solidFill>
                  <a:srgbClr val="000000"/>
                </a:solidFill>
                <a:effectLst/>
                <a:latin typeface="Verdana" pitchFamily="34" charset="0"/>
                <a:cs typeface="Arial" pitchFamily="34" charset="0"/>
              </a:rPr>
              <a:t> enzymes.(H2.6)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0" y="-861126"/>
            <a:ext cx="3319808" cy="1722252"/>
          </a:xfrm>
          <a:prstGeom prst="rect">
            <a:avLst/>
          </a:prstGeom>
          <a:noFill/>
          <a:ln w="9525">
            <a:noFill/>
            <a:miter lim="800000"/>
            <a:headEnd/>
            <a:tailEnd/>
          </a:ln>
          <a:effectLst/>
        </p:spPr>
        <p:txBody>
          <a:bodyPr vert="horz" wrap="none" lIns="0" tIns="0" rIns="33327" bIns="44436"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600" b="0" i="0" u="none" strike="noStrike" cap="none" normalizeH="0" baseline="0" dirty="0" smtClean="0">
                <a:ln>
                  <a:noFill/>
                </a:ln>
                <a:solidFill>
                  <a:srgbClr val="000000"/>
                </a:solidFill>
                <a:effectLst/>
                <a:latin typeface="Verdana" pitchFamily="34" charset="0"/>
                <a:cs typeface="Arial" pitchFamily="34" charset="0"/>
              </a:rPr>
              <a:t>  </a:t>
            </a:r>
            <a:r>
              <a:rPr kumimoji="0" lang="en-US" sz="9100" b="0" i="0" u="none" strike="noStrike" cap="none" normalizeH="0" baseline="0" dirty="0" smtClean="0">
                <a:ln>
                  <a:noFill/>
                </a:ln>
                <a:solidFill>
                  <a:srgbClr val="000000"/>
                </a:solidFill>
                <a:effectLst/>
                <a:latin typeface="Verdana" pitchFamily="34" charset="0"/>
                <a:cs typeface="Arial" pitchFamily="34" charset="0"/>
              </a:rPr>
              <a:t> </a:t>
            </a:r>
            <a:r>
              <a:rPr kumimoji="0" lang="en-US" sz="600" b="0" i="0" u="none" strike="noStrike" cap="none" normalizeH="0" baseline="0" dirty="0" smtClean="0">
                <a:ln>
                  <a:noFill/>
                </a:ln>
                <a:solidFill>
                  <a:srgbClr val="000000"/>
                </a:solidFill>
                <a:effectLst/>
                <a:latin typeface="Verdana" pitchFamily="34" charset="0"/>
                <a:cs typeface="Arial" pitchFamily="34" charset="0"/>
              </a:rPr>
              <a:t>                                                                                                     .</a:t>
            </a:r>
          </a:p>
        </p:txBody>
      </p:sp>
      <p:pic>
        <p:nvPicPr>
          <p:cNvPr id="19458" name="Picture 2" descr="endocytosis"/>
          <p:cNvPicPr>
            <a:picLocks noChangeAspect="1" noChangeArrowheads="1"/>
          </p:cNvPicPr>
          <p:nvPr/>
        </p:nvPicPr>
        <p:blipFill>
          <a:blip r:embed="rId2" cstate="print"/>
          <a:srcRect/>
          <a:stretch>
            <a:fillRect/>
          </a:stretch>
        </p:blipFill>
        <p:spPr bwMode="auto">
          <a:xfrm>
            <a:off x="0" y="685800"/>
            <a:ext cx="4876800" cy="5486400"/>
          </a:xfrm>
          <a:prstGeom prst="rect">
            <a:avLst/>
          </a:prstGeom>
          <a:noFill/>
        </p:spPr>
      </p:pic>
      <p:sp>
        <p:nvSpPr>
          <p:cNvPr id="6" name="Rectangle 5"/>
          <p:cNvSpPr/>
          <p:nvPr/>
        </p:nvSpPr>
        <p:spPr>
          <a:xfrm>
            <a:off x="4876800" y="0"/>
            <a:ext cx="4267200" cy="6001643"/>
          </a:xfrm>
          <a:prstGeom prst="rect">
            <a:avLst/>
          </a:prstGeom>
        </p:spPr>
        <p:txBody>
          <a:bodyPr wrap="square">
            <a:spAutoFit/>
          </a:bodyPr>
          <a:lstStyle/>
          <a:p>
            <a:pPr lvl="0" eaLnBrk="0" fontAlgn="base" hangingPunct="0">
              <a:spcBef>
                <a:spcPct val="0"/>
              </a:spcBef>
              <a:spcAft>
                <a:spcPct val="0"/>
              </a:spcAft>
              <a:buFontTx/>
              <a:buChar char="•"/>
            </a:pPr>
            <a:r>
              <a:rPr kumimoji="0" lang="en-US" sz="2400" b="0" i="0" u="none" strike="noStrike" cap="none" normalizeH="0" baseline="0" dirty="0" smtClean="0">
                <a:ln>
                  <a:noFill/>
                </a:ln>
                <a:solidFill>
                  <a:srgbClr val="000000"/>
                </a:solidFill>
                <a:effectLst/>
                <a:latin typeface="Verdana" pitchFamily="34" charset="0"/>
                <a:cs typeface="Arial" pitchFamily="34" charset="0"/>
              </a:rPr>
              <a:t> </a:t>
            </a:r>
            <a:r>
              <a:rPr kumimoji="0" lang="en-US" sz="2400" b="1" i="0" u="none" strike="noStrike" cap="none" normalizeH="0" baseline="0" dirty="0" err="1" smtClean="0">
                <a:ln>
                  <a:noFill/>
                </a:ln>
                <a:solidFill>
                  <a:srgbClr val="000000"/>
                </a:solidFill>
                <a:effectLst/>
                <a:latin typeface="Verdana" pitchFamily="34" charset="0"/>
                <a:cs typeface="Arial" pitchFamily="34" charset="0"/>
              </a:rPr>
              <a:t>Endocytosis</a:t>
            </a:r>
            <a:r>
              <a:rPr kumimoji="0" lang="en-US" sz="2400" b="1" i="0" u="none" strike="noStrike" cap="none" normalizeH="0" baseline="0" dirty="0" smtClean="0">
                <a:ln>
                  <a:noFill/>
                </a:ln>
                <a:solidFill>
                  <a:srgbClr val="000000"/>
                </a:solidFill>
                <a:effectLst/>
                <a:latin typeface="Verdana" pitchFamily="34" charset="0"/>
                <a:cs typeface="Arial" pitchFamily="34" charset="0"/>
              </a:rPr>
              <a:t>: </a:t>
            </a:r>
            <a:r>
              <a:rPr kumimoji="0" lang="en-US" sz="2400" b="0" i="0" u="none" strike="noStrike" cap="none" normalizeH="0" baseline="0" dirty="0" smtClean="0">
                <a:ln>
                  <a:noFill/>
                </a:ln>
                <a:solidFill>
                  <a:srgbClr val="000000"/>
                </a:solidFill>
                <a:effectLst/>
                <a:latin typeface="Verdana" pitchFamily="34" charset="0"/>
                <a:cs typeface="Arial" pitchFamily="34" charset="0"/>
              </a:rPr>
              <a:t>probably </a:t>
            </a:r>
            <a:r>
              <a:rPr kumimoji="0" lang="en-US" sz="2400" b="0" i="0" u="none" strike="noStrike" cap="none" normalizeH="0" baseline="0" dirty="0" err="1" smtClean="0">
                <a:ln>
                  <a:noFill/>
                </a:ln>
                <a:solidFill>
                  <a:srgbClr val="000000"/>
                </a:solidFill>
                <a:effectLst/>
                <a:latin typeface="Verdana" pitchFamily="34" charset="0"/>
                <a:cs typeface="Arial" pitchFamily="34" charset="0"/>
              </a:rPr>
              <a:t>pinocytosis</a:t>
            </a:r>
            <a:endParaRPr kumimoji="0" lang="en-US" sz="2400" b="0" i="0" u="none" strike="noStrike" cap="none" normalizeH="0" baseline="0" dirty="0" smtClean="0">
              <a:ln>
                <a:noFill/>
              </a:ln>
              <a:solidFill>
                <a:srgbClr val="000000"/>
              </a:solidFill>
              <a:effectLst/>
              <a:latin typeface="Verdana" pitchFamily="34" charset="0"/>
              <a:cs typeface="Arial" pitchFamily="34" charset="0"/>
            </a:endParaRPr>
          </a:p>
          <a:p>
            <a:pPr lvl="0" eaLnBrk="0" fontAlgn="base" hangingPunct="0">
              <a:spcBef>
                <a:spcPct val="0"/>
              </a:spcBef>
              <a:spcAft>
                <a:spcPct val="0"/>
              </a:spcAft>
            </a:pPr>
            <a:r>
              <a:rPr kumimoji="0" lang="en-US" sz="2400" b="0" i="0" u="none" strike="noStrike" cap="none" normalizeH="0" baseline="0" dirty="0" smtClean="0">
                <a:ln>
                  <a:noFill/>
                </a:ln>
                <a:solidFill>
                  <a:srgbClr val="000000"/>
                </a:solidFill>
                <a:effectLst/>
                <a:latin typeface="Verdana" pitchFamily="34" charset="0"/>
                <a:cs typeface="Arial" pitchFamily="34" charset="0"/>
              </a:rPr>
              <a:t>The formation of tiny vesicles by </a:t>
            </a:r>
            <a:r>
              <a:rPr kumimoji="0" lang="en-US" sz="2400" b="0" i="0" u="none" strike="noStrike" cap="none" normalizeH="0" baseline="0" dirty="0" err="1" smtClean="0">
                <a:ln>
                  <a:noFill/>
                </a:ln>
                <a:solidFill>
                  <a:srgbClr val="000000"/>
                </a:solidFill>
                <a:effectLst/>
                <a:latin typeface="Verdana" pitchFamily="34" charset="0"/>
                <a:cs typeface="Arial" pitchFamily="34" charset="0"/>
              </a:rPr>
              <a:t>endocytosis</a:t>
            </a:r>
            <a:r>
              <a:rPr kumimoji="0" lang="en-US" sz="2400" b="0" i="0" u="none" strike="noStrike" cap="none" normalizeH="0" baseline="0" dirty="0" smtClean="0">
                <a:ln>
                  <a:noFill/>
                </a:ln>
                <a:solidFill>
                  <a:srgbClr val="000000"/>
                </a:solidFill>
                <a:effectLst/>
                <a:latin typeface="Verdana" pitchFamily="34" charset="0"/>
                <a:cs typeface="Arial" pitchFamily="34" charset="0"/>
              </a:rPr>
              <a:t> is normally referred to as </a:t>
            </a:r>
            <a:r>
              <a:rPr kumimoji="0" lang="en-US" sz="2400" b="0" i="0" u="none" strike="noStrike" cap="none" normalizeH="0" baseline="0" dirty="0" err="1" smtClean="0">
                <a:ln>
                  <a:noFill/>
                </a:ln>
                <a:solidFill>
                  <a:srgbClr val="000000"/>
                </a:solidFill>
                <a:effectLst/>
                <a:latin typeface="Verdana" pitchFamily="34" charset="0"/>
                <a:cs typeface="Arial" pitchFamily="34" charset="0"/>
              </a:rPr>
              <a:t>pinocytosis</a:t>
            </a:r>
            <a:r>
              <a:rPr kumimoji="0" lang="en-US" sz="2400" b="0" i="0" u="none" strike="noStrike" cap="none" normalizeH="0" baseline="0" dirty="0" smtClean="0">
                <a:ln>
                  <a:noFill/>
                </a:ln>
                <a:solidFill>
                  <a:srgbClr val="000000"/>
                </a:solidFill>
                <a:effectLst/>
                <a:latin typeface="Verdana" pitchFamily="34" charset="0"/>
                <a:cs typeface="Arial" pitchFamily="34" charset="0"/>
              </a:rPr>
              <a:t>.</a:t>
            </a:r>
          </a:p>
          <a:p>
            <a:pPr lvl="0" eaLnBrk="0" fontAlgn="base" hangingPunct="0">
              <a:spcBef>
                <a:spcPct val="0"/>
              </a:spcBef>
              <a:spcAft>
                <a:spcPct val="0"/>
              </a:spcAft>
            </a:pPr>
            <a:r>
              <a:rPr kumimoji="0" lang="en-US" sz="2400" b="0" i="0" u="none" strike="noStrike" cap="none" normalizeH="0" baseline="0" dirty="0" smtClean="0">
                <a:ln>
                  <a:noFill/>
                </a:ln>
                <a:solidFill>
                  <a:srgbClr val="000000"/>
                </a:solidFill>
                <a:effectLst/>
                <a:latin typeface="Verdana" pitchFamily="34" charset="0"/>
                <a:cs typeface="Arial" pitchFamily="34" charset="0"/>
              </a:rPr>
              <a:t>This increases the surface area for the processes of active transport and diffusion.</a:t>
            </a:r>
          </a:p>
          <a:p>
            <a:pPr lvl="0" eaLnBrk="0" fontAlgn="base" hangingPunct="0">
              <a:spcBef>
                <a:spcPct val="0"/>
              </a:spcBef>
              <a:spcAft>
                <a:spcPct val="0"/>
              </a:spcAft>
            </a:pPr>
            <a:r>
              <a:rPr kumimoji="0" lang="en-US" sz="2400" b="0" i="0" u="none" strike="noStrike" cap="none" normalizeH="0" baseline="0" dirty="0" smtClean="0">
                <a:ln>
                  <a:noFill/>
                </a:ln>
                <a:solidFill>
                  <a:srgbClr val="000000"/>
                </a:solidFill>
                <a:effectLst/>
                <a:latin typeface="Verdana" pitchFamily="34" charset="0"/>
                <a:cs typeface="Arial" pitchFamily="34" charset="0"/>
              </a:rPr>
              <a:t>But in lipid absorption the micelle fuses with the cell membrane. The absorption of actual lipids would occur passively across the cell membrane</a:t>
            </a:r>
            <a:endParaRPr 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1"/>
            <a:ext cx="8534400" cy="6857999"/>
          </a:xfrm>
          <a:prstGeom prst="rect">
            <a:avLst/>
          </a:prstGeom>
        </p:spPr>
        <p:txBody>
          <a:bodyPr wrap="square">
            <a:spAutoFit/>
          </a:bodyPr>
          <a:lstStyle/>
          <a:p>
            <a:r>
              <a:rPr lang="en-US" sz="4000" dirty="0" smtClean="0"/>
              <a:t>Cholesterol and the fat-soluble vitamins (A, D, E, K) are absorbed into the epithelial cells of the ileum by lipid diffusion </a:t>
            </a:r>
          </a:p>
          <a:p>
            <a:r>
              <a:rPr lang="en-US" sz="4000" dirty="0" smtClean="0"/>
              <a:t>Mineral ions and water-soluble vitamins are absorbed by passive transport in the ileum </a:t>
            </a:r>
          </a:p>
          <a:p>
            <a:r>
              <a:rPr lang="en-US" sz="4000" dirty="0" smtClean="0"/>
              <a:t>Dietary </a:t>
            </a:r>
            <a:r>
              <a:rPr lang="en-US" sz="4000" dirty="0" err="1" smtClean="0"/>
              <a:t>monosaccharides</a:t>
            </a:r>
            <a:r>
              <a:rPr lang="en-US" sz="4000" dirty="0" smtClean="0"/>
              <a:t> are absorbed by active transport in the ileum </a:t>
            </a:r>
          </a:p>
          <a:p>
            <a:r>
              <a:rPr lang="en-US" sz="4000" dirty="0" smtClean="0"/>
              <a:t>Water is absorbed by osmosis in the ileum and colon. </a:t>
            </a:r>
            <a:endParaRPr lang="en-US" sz="4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srcRect/>
          <a:stretch>
            <a:fillRect/>
          </a:stretch>
        </p:blipFill>
        <p:spPr bwMode="auto">
          <a:xfrm>
            <a:off x="0" y="152400"/>
            <a:ext cx="9036050" cy="67056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TotalTime>
  <Words>524</Words>
  <Application>Microsoft Office PowerPoint</Application>
  <PresentationFormat>On-screen Show (4:3)</PresentationFormat>
  <Paragraphs>58</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H3 Absorption of digested foods</vt:lpstr>
      <vt:lpstr>H3.1 Structure of the ileum</vt:lpstr>
      <vt:lpstr>H3.2 Ultrastructure of the epithelial gut cells</vt:lpstr>
      <vt:lpstr>H3.3 Absorption in the small intestine</vt:lpstr>
      <vt:lpstr>Slide 5</vt:lpstr>
      <vt:lpstr>Slide 6</vt:lpstr>
      <vt:lpstr>Slide 7</vt:lpstr>
      <vt:lpstr>Slide 8</vt:lpstr>
      <vt:lpstr>Slide 9</vt:lpstr>
      <vt:lpstr>H3.4 Egestion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H3 Absorption of digested foods</dc:title>
  <dc:creator>trsaraswathy</dc:creator>
  <cp:lastModifiedBy>trsaraswathy</cp:lastModifiedBy>
  <cp:revision>16</cp:revision>
  <dcterms:created xsi:type="dcterms:W3CDTF">2011-09-16T17:39:28Z</dcterms:created>
  <dcterms:modified xsi:type="dcterms:W3CDTF">2011-09-16T18:49:13Z</dcterms:modified>
</cp:coreProperties>
</file>